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68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9" r:id="rId11"/>
    <p:sldId id="267" r:id="rId12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80" autoAdjust="0"/>
    <p:restoredTop sz="90929"/>
  </p:normalViewPr>
  <p:slideViewPr>
    <p:cSldViewPr>
      <p:cViewPr varScale="1">
        <p:scale>
          <a:sx n="163" d="100"/>
          <a:sy n="163" d="100"/>
        </p:scale>
        <p:origin x="1632" y="138"/>
      </p:cViewPr>
      <p:guideLst>
        <p:guide orient="horz" pos="3312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6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1A5AB7F-913C-4C2E-B941-39813C922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18DBB5DC-C768-488F-8B70-EF3EC8709231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11A0BCA-912C-4DC6-A285-DA176B68C0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237A511-451B-4A5E-B4CF-F89FF5B840A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B0A5E66-27AB-48F2-BC31-7F2C03C7B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071CCC8C-0D74-47DD-BAAB-3FBC1D7020A4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F6B8205-1092-4C03-8054-289A03F87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3FA0E5F-D70A-42B3-8AF3-266976063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C80E09EF-57AE-41E8-85FE-3005BCB35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E72205E3-0893-4AD0-9D43-657D7C29F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002CDE65-0C44-46C4-A240-7352EA58BF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CCD06C47-5C04-41ED-A727-E81040DAD0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DE74D52-046D-429D-BD53-8B1567A36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B54A18A-7CBA-41A1-96FB-B75CDAC00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FDADE32B-6210-48BB-840D-B437275D6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624FCAF7-73C7-4628-B144-7F755BC0E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BF5B1723-D831-4B1F-99C2-4FBE017825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C81D9FB5-9557-40FA-9918-707749D69C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BAFAC47-AE67-4217-8F50-3FF68CCB7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66957C8-1D94-48C2-932E-AAFBF95BF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5FB9B062-3D1C-40D3-8B30-4D3B79897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C62B66A3-849D-412C-854C-DF8EF012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E5C6CAC9-7FF4-4B7A-8EE1-74D122489A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4B4EDB4F-461C-4E04-946F-4204531916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D727EAC-9CA6-423D-9C2B-650F6E48F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37F5E3B-A60D-4531-B279-DDC86449E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6D32BCF1-3E41-4FC6-B430-D0E5C4203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27BEAC3D-37D1-4EF1-8E3A-C0CC7362F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30FA279C-2CAD-4475-944C-5C59D9C752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9D69F2D0-AFB6-4CE8-8D81-FAE53828E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5EA6E5D-BF95-457E-A364-5D1617F16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98FC386-272E-4713-8D7A-ECFD73100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27868B0C-CF81-4BF8-9192-392100577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075869A3-2E4F-4776-A7FB-C5739CD96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611BA28D-956E-487C-A1A5-7837DCF2F3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D746E739-BE08-47EF-9C2B-8EDD6BC04B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81CAE52-9BBB-483C-B8A1-DC2A5DC9F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854448C-FA53-4373-85C1-A6F427E31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7D7D8A86-F71C-495F-B1CD-48755D240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069581E3-8BBC-40A4-BFB9-BB0AFB6A1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E392E37A-AE04-4B8F-9A2D-9FC2C125BF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8D152471-9EC1-4ED2-A2EE-85FF569AE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98A09B6-BDFC-43D8-8A71-FEC204DB2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B560F0D-34C7-4D55-8D35-285FEE97B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en-US" sz="1000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0D162C0E-D300-4B82-887D-393D0A495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B8E35C9F-F39D-4F57-9297-8D3D187E6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824A21B4-8A72-4F0C-A77C-7CA38BCF0C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DCA1EF85-8A72-4E04-BB36-4CF20F9B6A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C2B7D-1C15-415E-A3F6-D7D47D9F68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678420-3563-4E17-927B-2DC6D4C98B2D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392911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E7458-465C-43F2-ACFB-2EFD956FB8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76F11F-50B0-4816-8DC5-3387A1EC0605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284900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533400"/>
            <a:ext cx="1866900" cy="565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533400"/>
            <a:ext cx="5448300" cy="565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A92FD-E26B-4030-8B61-CD9BB502FE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C2D5FB-92F2-4D74-8110-5C8159952A6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810344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EEBE7-9DDF-4E0A-9D9A-27A773B8D3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30F4FC-DBFD-40EB-95C6-A28C6A6BFAE1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701318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9F3D0-0AA5-46D2-8263-D7C826B24E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FA68F9-7B82-4DF9-9FDF-ED06F88E669E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217288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7645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076450"/>
            <a:ext cx="3619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BC0F0-E658-40FF-9BBD-6CAFBA202A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3993EB-61D7-4252-BAB3-34B1EFB841E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531186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05337-1832-4ED9-940F-CD30A1E8CD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9E73D6-0575-487B-AE38-8A817F829A33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564647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6C904D-18B0-4B05-8923-8D51B37087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2CC1A1-E5D5-4139-8955-C8C3EC84FA9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47498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DAC845-C35F-4EC1-B5F5-6301CC1F52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214AAB-72B7-45D4-92BF-8FC431F8A5A5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455387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A8883-0B00-43F9-B06C-1301C8809A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33B821-C6F4-4F15-9897-883B2B4BA2A9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00353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B5A1AA-CE35-4943-A3A9-9C4016F642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D44E14-613E-403F-947F-C188905B71A4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771839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AD4B95-DCAE-4358-8EE1-E350B5A2C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505200" y="533400"/>
            <a:ext cx="495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SLIDE 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FF6B77-81B7-494D-B81F-7D5F07D02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076450"/>
            <a:ext cx="7391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0"/>
            <a:endParaRPr lang="en-US" alt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E55273F2-C2E6-4B7F-AA9E-2F3A44246B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5334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>
                <a:schemeClr val="tx2"/>
              </a:buClr>
              <a:buSzPct val="75000"/>
              <a:buFont typeface="Monotype Sorts" pitchFamily="2" charset="2"/>
              <a:buNone/>
              <a:defRPr sz="1400" i="0" smtClean="0">
                <a:solidFill>
                  <a:srgbClr val="003399"/>
                </a:solidFill>
                <a:latin typeface="Garmond (W1)" charset="0"/>
              </a:defRPr>
            </a:lvl1pPr>
          </a:lstStyle>
          <a:p>
            <a:pPr>
              <a:defRPr/>
            </a:pPr>
            <a:fld id="{F7C68E2C-49DA-4CE2-94AC-694BBF365599}" type="slidenum">
              <a:rPr lang="en-US" altLang="en-US"/>
              <a:pPr>
                <a:defRPr/>
              </a:pPr>
              <a:t>‹#›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pic>
        <p:nvPicPr>
          <p:cNvPr id="1029" name="Picture 8">
            <a:extLst>
              <a:ext uri="{FF2B5EF4-FFF2-40B4-BE49-F238E27FC236}">
                <a16:creationId xmlns:a16="http://schemas.microsoft.com/office/drawing/2014/main" id="{AECFC298-AEA8-4318-BEB2-68C949F951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3200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med">
    <p:dissolv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rgbClr val="00279F"/>
          </a:solidFill>
          <a:latin typeface="Garmond (W1)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75000"/>
        <a:buFont typeface="Monotype Sorts" pitchFamily="2" charset="2"/>
        <a:buChar char="v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100000"/>
        <a:buChar char="–"/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60000"/>
        <a:buFont typeface="Monotype Sorts" pitchFamily="2" charset="2"/>
        <a:buChar char="u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00279F"/>
        </a:buClr>
        <a:buSzPct val="100000"/>
        <a:buChar char="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Book Antiqua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CDCA2D7-344E-4B69-A5BA-CF88634AF2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71600" y="1752600"/>
            <a:ext cx="6324600" cy="1143000"/>
          </a:xfrm>
        </p:spPr>
        <p:txBody>
          <a:bodyPr/>
          <a:lstStyle/>
          <a:p>
            <a:pPr algn="ctr"/>
            <a:r>
              <a:rPr lang="en-US" altLang="en-US" dirty="0">
                <a:latin typeface="Arial" panose="020B0604020202020204" pitchFamily="34" charset="0"/>
              </a:rPr>
              <a:t>Pet Project Expansion</a:t>
            </a:r>
          </a:p>
        </p:txBody>
      </p:sp>
      <p:pic>
        <p:nvPicPr>
          <p:cNvPr id="15363" name="Picture 3">
            <a:extLst>
              <a:ext uri="{FF2B5EF4-FFF2-40B4-BE49-F238E27FC236}">
                <a16:creationId xmlns:a16="http://schemas.microsoft.com/office/drawing/2014/main" id="{A02B62D5-6F6B-466A-A527-05B7ADA71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3200400"/>
            <a:ext cx="4495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450AC866-D145-4087-A2D5-A56FA9B495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533400"/>
            <a:ext cx="5334000" cy="1143000"/>
          </a:xfrm>
        </p:spPr>
        <p:txBody>
          <a:bodyPr/>
          <a:lstStyle/>
          <a:p>
            <a:pPr algn="ctr"/>
            <a:r>
              <a:rPr lang="en-US" altLang="en-US"/>
              <a:t>Question 4:</a:t>
            </a:r>
            <a:br>
              <a:rPr lang="en-US" altLang="en-US"/>
            </a:br>
            <a:r>
              <a:rPr lang="en-US" altLang="en-US"/>
              <a:t>Punitive Damages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D1A6A49D-2D66-42C9-8E79-6B947B471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743200"/>
            <a:ext cx="7391400" cy="3505200"/>
          </a:xfrm>
        </p:spPr>
        <p:txBody>
          <a:bodyPr/>
          <a:lstStyle/>
          <a:p>
            <a:pPr marL="342900" indent="-342900"/>
            <a:r>
              <a:rPr lang="en-US" altLang="en-US" sz="2800" b="0" dirty="0">
                <a:latin typeface="Comic Sans MS" panose="030F0702030302020204" pitchFamily="66" charset="0"/>
              </a:rPr>
              <a:t>Is Clyde entitled to punitive damages? </a:t>
            </a:r>
          </a:p>
          <a:p>
            <a:pPr marL="342900" indent="-342900"/>
            <a:r>
              <a:rPr lang="en-US" altLang="en-US" sz="2800" b="0" dirty="0">
                <a:latin typeface="Comic Sans MS" panose="030F0702030302020204" pitchFamily="66" charset="0"/>
              </a:rPr>
              <a:t>Is there is evidence of damages? </a:t>
            </a:r>
          </a:p>
          <a:p>
            <a:pPr marL="342900" indent="-342900"/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>
            <a:extLst>
              <a:ext uri="{FF2B5EF4-FFF2-40B4-BE49-F238E27FC236}">
                <a16:creationId xmlns:a16="http://schemas.microsoft.com/office/drawing/2014/main" id="{B9346755-7BDD-48E2-A485-964DBE8E5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29000" y="533400"/>
            <a:ext cx="4953000" cy="1143000"/>
          </a:xfrm>
        </p:spPr>
        <p:txBody>
          <a:bodyPr/>
          <a:lstStyle/>
          <a:p>
            <a:pPr algn="ctr"/>
            <a:r>
              <a:rPr lang="en-US" altLang="en-US"/>
              <a:t>Question 5:</a:t>
            </a:r>
            <a:br>
              <a:rPr lang="en-US" altLang="en-US"/>
            </a:br>
            <a:r>
              <a:rPr lang="en-US" altLang="en-US"/>
              <a:t>Accounting Entry</a:t>
            </a:r>
          </a:p>
        </p:txBody>
      </p:sp>
      <p:sp>
        <p:nvSpPr>
          <p:cNvPr id="74755" name="Rectangle 1027">
            <a:extLst>
              <a:ext uri="{FF2B5EF4-FFF2-40B4-BE49-F238E27FC236}">
                <a16:creationId xmlns:a16="http://schemas.microsoft.com/office/drawing/2014/main" id="{B2B7170C-DE08-4196-B51C-A5ADB163E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2438400"/>
            <a:ext cx="7543800" cy="4114800"/>
          </a:xfrm>
        </p:spPr>
        <p:txBody>
          <a:bodyPr/>
          <a:lstStyle/>
          <a:p>
            <a:pPr marL="342900" indent="-342900"/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Ask attorney if liability from the lawsuit is </a:t>
            </a:r>
            <a:r>
              <a:rPr lang="en-US" altLang="en-US" sz="2800" b="0" u="sng">
                <a:latin typeface="Comic Sans MS" panose="030F0702030302020204" pitchFamily="66" charset="0"/>
                <a:cs typeface="Times New Roman" panose="02020603050405020304" pitchFamily="18" charset="0"/>
              </a:rPr>
              <a:t>probable</a:t>
            </a:r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, </a:t>
            </a:r>
            <a:r>
              <a:rPr lang="en-US" altLang="en-US" sz="2800" b="0" u="sng">
                <a:latin typeface="Comic Sans MS" panose="030F0702030302020204" pitchFamily="66" charset="0"/>
                <a:cs typeface="Times New Roman" panose="02020603050405020304" pitchFamily="18" charset="0"/>
              </a:rPr>
              <a:t>reasonably possible,</a:t>
            </a:r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 or </a:t>
            </a:r>
            <a:r>
              <a:rPr lang="en-US" altLang="en-US" sz="2800" b="0" u="sng">
                <a:latin typeface="Comic Sans MS" panose="030F0702030302020204" pitchFamily="66" charset="0"/>
                <a:cs typeface="Times New Roman" panose="02020603050405020304" pitchFamily="18" charset="0"/>
              </a:rPr>
              <a:t>remote</a:t>
            </a:r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. </a:t>
            </a:r>
            <a:endParaRPr lang="en-US" altLang="en-US" sz="2800" b="0">
              <a:latin typeface="Comic Sans MS" panose="030F0702030302020204" pitchFamily="66" charset="0"/>
            </a:endParaRPr>
          </a:p>
          <a:p>
            <a:pPr marL="342900" indent="-342900"/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Recognize a contingent liability if in attorney’s opinion liability is probable. </a:t>
            </a:r>
          </a:p>
          <a:p>
            <a:pPr marL="342900" indent="-342900"/>
            <a:r>
              <a:rPr lang="en-US" altLang="en-US" sz="2800" b="0">
                <a:latin typeface="Comic Sans MS" panose="030F0702030302020204" pitchFamily="66" charset="0"/>
                <a:cs typeface="Times New Roman" panose="02020603050405020304" pitchFamily="18" charset="0"/>
              </a:rPr>
              <a:t>What is the entry assuming 3-month vacancy?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42CF22BA-ED2B-4FB2-B0C2-721DE96C1D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81400" y="609600"/>
            <a:ext cx="5181600" cy="762000"/>
          </a:xfrm>
          <a:noFill/>
        </p:spPr>
        <p:txBody>
          <a:bodyPr/>
          <a:lstStyle/>
          <a:p>
            <a:r>
              <a:rPr lang="en-US" altLang="en-US" sz="4000"/>
              <a:t>Accrual Concept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C6AA71E3-D039-4D42-8A60-2BF074AB2FE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81050" y="2209800"/>
            <a:ext cx="7581900" cy="37338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Accrual accounting requires that revenues and expenses be reported when the benefits have been received or used up and not when cash is collected. 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 u="sng">
                <a:latin typeface="Comic Sans MS" panose="030F0702030302020204" pitchFamily="66" charset="0"/>
              </a:rPr>
              <a:t>Example 1</a:t>
            </a:r>
            <a:r>
              <a:rPr lang="en-US" altLang="en-US" b="0">
                <a:latin typeface="Comic Sans MS" panose="030F0702030302020204" pitchFamily="66" charset="0"/>
              </a:rPr>
              <a:t>: Georgia Pacific sells $100,000 in lumber to Home Depot in December 2007. Home Depot pays in January 2008. Georgia Pacific will record $100,000 in sales revenue for year 2007.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 u="sng">
                <a:latin typeface="Comic Sans MS" panose="030F0702030302020204" pitchFamily="66" charset="0"/>
              </a:rPr>
              <a:t>Example 2:</a:t>
            </a:r>
            <a:r>
              <a:rPr lang="en-US" altLang="en-US" b="0">
                <a:latin typeface="Comic Sans MS" panose="030F0702030302020204" pitchFamily="66" charset="0"/>
              </a:rPr>
              <a:t>  Home Depot owes employees salary for December 2007 of $250,000 which it pays on January 1 2008.   It has a salary expense of $250,000 in 2007.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C1DDF19-4843-4125-9C53-8074726A4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57600" y="685800"/>
            <a:ext cx="5181600" cy="762000"/>
          </a:xfrm>
          <a:noFill/>
        </p:spPr>
        <p:txBody>
          <a:bodyPr/>
          <a:lstStyle/>
          <a:p>
            <a:r>
              <a:rPr lang="en-US" altLang="en-US"/>
              <a:t>Matching Concept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28D447F-AD6A-468F-AF38-7F4E01ABBF4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81050" y="2133600"/>
            <a:ext cx="7600950" cy="40386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The matching concept requires that all costs – past, present or future – must be matched against the revenue they give rise to.  A Ford dealer sells an automobile to a customer in year January 2008 that it had purchased in December 2007.    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 u="sng">
                <a:latin typeface="Comic Sans MS" panose="030F0702030302020204" pitchFamily="66" charset="0"/>
              </a:rPr>
              <a:t>Example of Past Expense</a:t>
            </a:r>
            <a:r>
              <a:rPr lang="en-US" altLang="en-US" b="0">
                <a:latin typeface="Comic Sans MS" panose="030F0702030302020204" pitchFamily="66" charset="0"/>
              </a:rPr>
              <a:t>: Purchase cost of the automobile from 2007.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 u="sng">
                <a:latin typeface="Comic Sans MS" panose="030F0702030302020204" pitchFamily="66" charset="0"/>
              </a:rPr>
              <a:t>Example of Present Expense:</a:t>
            </a:r>
            <a:r>
              <a:rPr lang="en-US" altLang="en-US" b="0">
                <a:latin typeface="Comic Sans MS" panose="030F0702030302020204" pitchFamily="66" charset="0"/>
              </a:rPr>
              <a:t> Sales commission paid in January 2008. 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 u="sng">
                <a:latin typeface="Comic Sans MS" panose="030F0702030302020204" pitchFamily="66" charset="0"/>
              </a:rPr>
              <a:t>Example of Future Expense:</a:t>
            </a:r>
            <a:r>
              <a:rPr lang="en-US" altLang="en-US" b="0">
                <a:latin typeface="Comic Sans MS" panose="030F0702030302020204" pitchFamily="66" charset="0"/>
              </a:rPr>
              <a:t> Estimated warranty repairs to be done in the future.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C091B30-A454-4766-940E-E1FCDBB677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609600"/>
            <a:ext cx="5334000" cy="990600"/>
          </a:xfrm>
          <a:noFill/>
        </p:spPr>
        <p:txBody>
          <a:bodyPr/>
          <a:lstStyle/>
          <a:p>
            <a:pPr algn="ctr"/>
            <a:r>
              <a:rPr lang="en-US" altLang="en-US"/>
              <a:t>FASB Standards v Statements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297D246D-9546-4CBA-9F19-71F63B71F1A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81050" y="2438400"/>
            <a:ext cx="7581900" cy="35052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 b="0">
                <a:latin typeface="Comic Sans MS" panose="030F0702030302020204" pitchFamily="66" charset="0"/>
              </a:rPr>
              <a:t>Standards are issued by the Financial Accounting Standards Board and represent rules to be followed.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sz="2800" b="0">
                <a:latin typeface="Comic Sans MS" panose="030F0702030302020204" pitchFamily="66" charset="0"/>
              </a:rPr>
              <a:t>Statements of FASB are for “guidance” and not mandatory rules.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4217199-8FB6-42CD-A158-CF73F2D0C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609600"/>
            <a:ext cx="5486400" cy="990600"/>
          </a:xfrm>
          <a:noFill/>
        </p:spPr>
        <p:txBody>
          <a:bodyPr/>
          <a:lstStyle/>
          <a:p>
            <a:pPr algn="ctr"/>
            <a:r>
              <a:rPr lang="en-US" altLang="en-US"/>
              <a:t>Revenue Recognition Guide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34C1AD70-7519-4A97-9624-9EF7FF680B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81050" y="2209800"/>
            <a:ext cx="7581900" cy="3733800"/>
          </a:xfrm>
          <a:noFill/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Most businesses typically recognize revenue at time of sale (delivery to a common carrier).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Statement of Concept # 5 requires two conditions for revenue recognition: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1.  When products or other assets are exchanged for cash or claims to cash.    </a:t>
            </a:r>
          </a:p>
          <a:p>
            <a:pPr lvl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 b="0">
                <a:latin typeface="Comic Sans MS" panose="030F0702030302020204" pitchFamily="66" charset="0"/>
              </a:rPr>
              <a:t>2.  When the entity has substantially accomplished what it must do to be entitled to the benefits represented by the revenues. </a:t>
            </a:r>
          </a:p>
          <a:p>
            <a:pPr>
              <a:lnSpc>
                <a:spcPct val="85000"/>
              </a:lnSpc>
              <a:spcBef>
                <a:spcPct val="50000"/>
              </a:spcBef>
              <a:buSzPct val="85000"/>
            </a:pPr>
            <a:endParaRPr lang="en-US" altLang="en-US" b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AC154C6-4AD2-4B5A-B12A-6FF30DDD6D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609600"/>
            <a:ext cx="5334000" cy="990600"/>
          </a:xfrm>
          <a:noFill/>
        </p:spPr>
        <p:txBody>
          <a:bodyPr/>
          <a:lstStyle/>
          <a:p>
            <a:pPr algn="ctr"/>
            <a:r>
              <a:rPr lang="en-US" altLang="en-US"/>
              <a:t>Question 1:</a:t>
            </a:r>
            <a:br>
              <a:rPr lang="en-US" altLang="en-US"/>
            </a:br>
            <a:r>
              <a:rPr lang="en-US" altLang="en-US"/>
              <a:t>Income per Crocodile</a:t>
            </a:r>
          </a:p>
        </p:txBody>
      </p:sp>
      <p:graphicFrame>
        <p:nvGraphicFramePr>
          <p:cNvPr id="92160" name="Object 0">
            <a:extLst>
              <a:ext uri="{FF2B5EF4-FFF2-40B4-BE49-F238E27FC236}">
                <a16:creationId xmlns:a16="http://schemas.microsoft.com/office/drawing/2014/main" id="{729C8204-2952-42A8-A0A3-A339874F02F4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1004888" y="2357438"/>
          <a:ext cx="7258050" cy="339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Document" r:id="rId4" imgW="5631524" imgH="2637101" progId="Word.Document.8">
                  <p:embed/>
                </p:oleObj>
              </mc:Choice>
              <mc:Fallback>
                <p:oleObj name="Document" r:id="rId4" imgW="5631524" imgH="2637101" progId="Word.Document.8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357438"/>
                        <a:ext cx="7258050" cy="339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CCA71EB-E356-4366-819E-C6CE4F886C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609600"/>
            <a:ext cx="5638800" cy="1447800"/>
          </a:xfrm>
          <a:noFill/>
        </p:spPr>
        <p:txBody>
          <a:bodyPr/>
          <a:lstStyle/>
          <a:p>
            <a:pPr algn="ctr"/>
            <a:r>
              <a:rPr lang="en-US" altLang="en-US"/>
              <a:t>Question 2:</a:t>
            </a:r>
            <a:br>
              <a:rPr lang="en-US" altLang="en-US"/>
            </a:br>
            <a:r>
              <a:rPr lang="en-US" altLang="en-US"/>
              <a:t>Income Under Different Revenue Timing Rules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2CB6A4E-CBC7-4070-A1D0-C11EEE839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7391400" cy="2895600"/>
          </a:xfrm>
        </p:spPr>
        <p:txBody>
          <a:bodyPr/>
          <a:lstStyle/>
          <a:p>
            <a:r>
              <a:rPr lang="en-US" altLang="en-US" sz="2800" b="0">
                <a:latin typeface="Comic Sans MS" panose="030F0702030302020204" pitchFamily="66" charset="0"/>
              </a:rPr>
              <a:t>Production or Catching Basis: </a:t>
            </a:r>
          </a:p>
          <a:p>
            <a:r>
              <a:rPr lang="en-US" altLang="en-US" sz="2800" b="0">
                <a:latin typeface="Comic Sans MS" panose="030F0702030302020204" pitchFamily="66" charset="0"/>
              </a:rPr>
              <a:t>Delivery or Sale Basis: </a:t>
            </a:r>
          </a:p>
          <a:p>
            <a:r>
              <a:rPr lang="en-US" altLang="en-US" sz="2800" b="0">
                <a:latin typeface="Comic Sans MS" panose="030F0702030302020204" pitchFamily="66" charset="0"/>
              </a:rPr>
              <a:t>Collection Basis: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F9F1ED9-5AE8-4DB8-8915-390CD1BC3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609600"/>
            <a:ext cx="5410200" cy="1447800"/>
          </a:xfrm>
          <a:noFill/>
        </p:spPr>
        <p:txBody>
          <a:bodyPr/>
          <a:lstStyle/>
          <a:p>
            <a:pPr algn="ctr"/>
            <a:r>
              <a:rPr lang="en-US" altLang="en-US"/>
              <a:t>Question 2:</a:t>
            </a:r>
            <a:br>
              <a:rPr lang="en-US" altLang="en-US"/>
            </a:br>
            <a:r>
              <a:rPr lang="en-US" altLang="en-US"/>
              <a:t>What method should we use?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28668F18-CFB1-437E-A123-1396E4C1E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286000"/>
            <a:ext cx="7429500" cy="4114800"/>
          </a:xfrm>
        </p:spPr>
        <p:txBody>
          <a:bodyPr/>
          <a:lstStyle/>
          <a:p>
            <a:r>
              <a:rPr lang="en-US" altLang="en-US" sz="2800" b="0">
                <a:latin typeface="Comic Sans MS" panose="030F0702030302020204" pitchFamily="66" charset="0"/>
              </a:rPr>
              <a:t>Statement of Concept # 5 requires two conditions:</a:t>
            </a:r>
          </a:p>
          <a:p>
            <a:pPr lvl="1"/>
            <a:r>
              <a:rPr lang="en-US" altLang="en-US" sz="2400" b="0" u="sng">
                <a:latin typeface="Comic Sans MS" panose="030F0702030302020204" pitchFamily="66" charset="0"/>
              </a:rPr>
              <a:t>Realized or realizable</a:t>
            </a:r>
            <a:r>
              <a:rPr lang="en-US" altLang="en-US" sz="2400" b="0">
                <a:latin typeface="Comic Sans MS" panose="030F0702030302020204" pitchFamily="66" charset="0"/>
              </a:rPr>
              <a:t>. Revenues and gains are realizable when related assets received or held are readily convertible to known amounts of cash or claims to cash.  </a:t>
            </a:r>
          </a:p>
          <a:p>
            <a:pPr lvl="1"/>
            <a:r>
              <a:rPr lang="en-US" altLang="en-US" sz="2400" b="0" u="sng">
                <a:latin typeface="Comic Sans MS" panose="030F0702030302020204" pitchFamily="66" charset="0"/>
              </a:rPr>
              <a:t>Earned.</a:t>
            </a:r>
            <a:r>
              <a:rPr lang="en-US" altLang="en-US" sz="2400" b="0">
                <a:latin typeface="Comic Sans MS" panose="030F0702030302020204" pitchFamily="66" charset="0"/>
              </a:rPr>
              <a:t>  Revenues are considered to have been earned when the entity has substantially accomplished what it must do to be entitled to the benefits represented by the revenues.</a:t>
            </a:r>
            <a:endParaRPr lang="en-US" altLang="en-US" sz="2800" b="0">
              <a:solidFill>
                <a:srgbClr val="AB0183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56D1480-512E-4D7B-9BEB-147BB6E43A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76600" y="381000"/>
            <a:ext cx="5334000" cy="1447800"/>
          </a:xfrm>
        </p:spPr>
        <p:txBody>
          <a:bodyPr/>
          <a:lstStyle/>
          <a:p>
            <a:pPr algn="ctr"/>
            <a:r>
              <a:rPr lang="en-US" altLang="en-US"/>
              <a:t>Question 3:</a:t>
            </a:r>
            <a:br>
              <a:rPr lang="en-US" altLang="en-US"/>
            </a:br>
            <a:r>
              <a:rPr lang="en-US" altLang="en-US"/>
              <a:t>Balance of Lease Term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21251A85-5A35-456A-BB8F-4BE3D12F8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514600"/>
            <a:ext cx="7391400" cy="3505200"/>
          </a:xfrm>
        </p:spPr>
        <p:txBody>
          <a:bodyPr/>
          <a:lstStyle/>
          <a:p>
            <a:pPr marL="342900" indent="-342900"/>
            <a:r>
              <a:rPr lang="en-US" altLang="en-US" sz="2800" b="0" dirty="0">
                <a:latin typeface="Comic Sans MS" panose="030F0702030302020204" pitchFamily="66" charset="0"/>
              </a:rPr>
              <a:t>Clyde is suing Reptile Factory Enterprise for 24 months of unpaid rent – the balance of the lease term</a:t>
            </a:r>
          </a:p>
          <a:p>
            <a:pPr marL="342900" indent="-342900"/>
            <a:r>
              <a:rPr lang="en-US" altLang="en-US" sz="2800" b="0" dirty="0">
                <a:latin typeface="Comic Sans MS" panose="030F0702030302020204" pitchFamily="66" charset="0"/>
              </a:rPr>
              <a:t>Does Clyde have a duty to mitigate damages?</a:t>
            </a:r>
          </a:p>
          <a:p>
            <a:pPr marL="342900" indent="-342900"/>
            <a:r>
              <a:rPr lang="en-US" altLang="en-US" sz="2800" b="0" dirty="0">
                <a:latin typeface="Comic Sans MS" panose="030F0702030302020204" pitchFamily="66" charset="0"/>
              </a:rPr>
              <a:t>Is there is evidence of damages?</a:t>
            </a:r>
          </a:p>
          <a:p>
            <a:pPr marL="342900" indent="-342900">
              <a:buFont typeface="Monotype Sorts" pitchFamily="2" charset="2"/>
              <a:buNone/>
            </a:pPr>
            <a:endParaRPr lang="en-US" altLang="en-US" dirty="0"/>
          </a:p>
          <a:p>
            <a:pPr marL="342900" indent="-342900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lido-oh">
  <a:themeElements>
    <a:clrScheme name="">
      <a:dk1>
        <a:srgbClr val="000000"/>
      </a:dk1>
      <a:lt1>
        <a:srgbClr val="FFFFFF"/>
      </a:lt1>
      <a:dk2>
        <a:srgbClr val="FF00FF"/>
      </a:dk2>
      <a:lt2>
        <a:srgbClr val="919191"/>
      </a:lt2>
      <a:accent1>
        <a:srgbClr val="00FF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AAFFFF"/>
      </a:accent5>
      <a:accent6>
        <a:srgbClr val="E70000"/>
      </a:accent6>
      <a:hlink>
        <a:srgbClr val="FF00FF"/>
      </a:hlink>
      <a:folHlink>
        <a:srgbClr val="C0C0C0"/>
      </a:folHlink>
    </a:clrScheme>
    <a:fontScheme name="Kalido-oh">
      <a:majorFont>
        <a:latin typeface="Garmond (W1)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Kalido-o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lido-o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lido-o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C:\WINDOWS\Desktop\Kalido-oh.pot</Template>
  <TotalTime>50</TotalTime>
  <Pages>12</Pages>
  <Words>481</Words>
  <Application>Microsoft Office PowerPoint</Application>
  <PresentationFormat>Letter Paper (8.5x11 in)</PresentationFormat>
  <Paragraphs>45</Paragraphs>
  <Slides>11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Comic Sans MS</vt:lpstr>
      <vt:lpstr>Garamond</vt:lpstr>
      <vt:lpstr>Garmond (W1)</vt:lpstr>
      <vt:lpstr>Monotype Sorts</vt:lpstr>
      <vt:lpstr>Times New Roman</vt:lpstr>
      <vt:lpstr>Kalido-oh</vt:lpstr>
      <vt:lpstr>Document</vt:lpstr>
      <vt:lpstr>Pet Project Expansion</vt:lpstr>
      <vt:lpstr>Accrual Concept</vt:lpstr>
      <vt:lpstr>Matching Concept</vt:lpstr>
      <vt:lpstr>FASB Standards v Statements</vt:lpstr>
      <vt:lpstr>Revenue Recognition Guide</vt:lpstr>
      <vt:lpstr>Question 1: Income per Crocodile</vt:lpstr>
      <vt:lpstr>Question 2: Income Under Different Revenue Timing Rules</vt:lpstr>
      <vt:lpstr>Question 2: What method should we use?</vt:lpstr>
      <vt:lpstr>Question 3: Balance of Lease Term</vt:lpstr>
      <vt:lpstr>Question 4: Punitive Damages</vt:lpstr>
      <vt:lpstr>Question 5: Accounting Entry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Capacity Overheads</dc:title>
  <dc:subject/>
  <dc:creator>Cengiz Capan</dc:creator>
  <cp:keywords/>
  <dc:description/>
  <cp:lastModifiedBy>Behnam Abrams</cp:lastModifiedBy>
  <cp:revision>52</cp:revision>
  <cp:lastPrinted>1601-01-01T00:00:00Z</cp:lastPrinted>
  <dcterms:created xsi:type="dcterms:W3CDTF">1996-10-21T18:20:10Z</dcterms:created>
  <dcterms:modified xsi:type="dcterms:W3CDTF">2019-08-20T08:27:07Z</dcterms:modified>
</cp:coreProperties>
</file>